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300" r:id="rId6"/>
    <p:sldId id="260" r:id="rId7"/>
    <p:sldId id="259" r:id="rId8"/>
    <p:sldId id="303" r:id="rId9"/>
    <p:sldId id="290" r:id="rId10"/>
    <p:sldId id="270" r:id="rId11"/>
    <p:sldId id="285" r:id="rId12"/>
    <p:sldId id="282" r:id="rId13"/>
    <p:sldId id="284" r:id="rId14"/>
    <p:sldId id="283" r:id="rId15"/>
    <p:sldId id="266" r:id="rId16"/>
    <p:sldId id="289" r:id="rId17"/>
    <p:sldId id="273" r:id="rId18"/>
    <p:sldId id="274" r:id="rId19"/>
    <p:sldId id="291" r:id="rId20"/>
    <p:sldId id="315" r:id="rId21"/>
    <p:sldId id="275" r:id="rId22"/>
    <p:sldId id="276" r:id="rId23"/>
    <p:sldId id="292" r:id="rId24"/>
    <p:sldId id="293" r:id="rId25"/>
    <p:sldId id="298" r:id="rId26"/>
    <p:sldId id="297" r:id="rId27"/>
    <p:sldId id="294" r:id="rId28"/>
    <p:sldId id="296" r:id="rId29"/>
    <p:sldId id="299" r:id="rId30"/>
    <p:sldId id="29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184" autoAdjust="0"/>
  </p:normalViewPr>
  <p:slideViewPr>
    <p:cSldViewPr snapToGrid="0">
      <p:cViewPr>
        <p:scale>
          <a:sx n="33" d="100"/>
          <a:sy n="33" d="100"/>
        </p:scale>
        <p:origin x="1146" y="166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05.04.2022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05.04.2022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0.png"/><Relationship Id="rId10" Type="http://schemas.openxmlformats.org/officeDocument/2006/relationships/image" Target="../media/image680.png"/><Relationship Id="rId4" Type="http://schemas.openxmlformats.org/officeDocument/2006/relationships/image" Target="../media/image70.png"/><Relationship Id="rId9" Type="http://schemas.openxmlformats.org/officeDocument/2006/relationships/image" Target="../media/image600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0.png"/><Relationship Id="rId21" Type="http://schemas.openxmlformats.org/officeDocument/2006/relationships/image" Target="../media/image82.png"/><Relationship Id="rId17" Type="http://schemas.openxmlformats.org/officeDocument/2006/relationships/image" Target="../media/image75.png"/><Relationship Id="rId2" Type="http://schemas.openxmlformats.org/officeDocument/2006/relationships/image" Target="../media/image73.png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71.png"/><Relationship Id="rId19" Type="http://schemas.openxmlformats.org/officeDocument/2006/relationships/image" Target="../media/image81.png"/><Relationship Id="rId14" Type="http://schemas.openxmlformats.org/officeDocument/2006/relationships/image" Target="../media/image91.png"/><Relationship Id="rId22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0.png"/><Relationship Id="rId8" Type="http://schemas.openxmlformats.org/officeDocument/2006/relationships/image" Target="../media/image71.png"/><Relationship Id="rId21" Type="http://schemas.openxmlformats.org/officeDocument/2006/relationships/image" Target="../media/image8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6.png"/><Relationship Id="rId23" Type="http://schemas.openxmlformats.org/officeDocument/2006/relationships/image" Target="../media/image79.png"/><Relationship Id="rId19" Type="http://schemas.openxmlformats.org/officeDocument/2006/relationships/image" Target="../media/image81.png"/><Relationship Id="rId10" Type="http://schemas.openxmlformats.org/officeDocument/2006/relationships/image" Target="../media/image104.png"/><Relationship Id="rId22" Type="http://schemas.openxmlformats.org/officeDocument/2006/relationships/image" Target="../media/image78.png"/><Relationship Id="rId9" Type="http://schemas.openxmlformats.org/officeDocument/2006/relationships/image" Target="../media/image91.png"/><Relationship Id="rId1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4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85.png"/><Relationship Id="rId7" Type="http://schemas.openxmlformats.org/officeDocument/2006/relationships/image" Target="../media/image8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4.png"/><Relationship Id="rId21" Type="http://schemas.openxmlformats.org/officeDocument/2006/relationships/image" Target="../media/image20.png"/><Relationship Id="rId17" Type="http://schemas.openxmlformats.org/officeDocument/2006/relationships/image" Target="../media/image149.png"/><Relationship Id="rId25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13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9" Type="http://schemas.openxmlformats.org/officeDocument/2006/relationships/image" Target="../media/image18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67411" y="2064680"/>
                    <a:ext cx="647700" cy="28469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4077" y="2405328"/>
                    <a:ext cx="647700" cy="2846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098953" y="2659987"/>
                    <a:ext cx="647700" cy="2846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18300" y="2980802"/>
                    <a:ext cx="647700" cy="2846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5768" y="3093867"/>
                    <a:ext cx="647700" cy="2846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37951" y="3378352"/>
                    <a:ext cx="647700" cy="2846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1285" y="3345290"/>
                    <a:ext cx="647700" cy="2846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4702" y="3625793"/>
                    <a:ext cx="647700" cy="2846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17388" y="2604386"/>
                    <a:ext cx="647700" cy="2846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29558" y="2899428"/>
                    <a:ext cx="647700" cy="2846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2884" y="1897777"/>
                    <a:ext cx="647700" cy="2846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3271" y="2240800"/>
                    <a:ext cx="647700" cy="2846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197289" y="3109496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114892" y="2924755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318109" y="3109277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35321" y="3346048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185572" y="4710770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2181000"/>
            <a:ext cx="4233994" cy="3023681"/>
            <a:chOff x="7830114" y="1722439"/>
            <a:chExt cx="4233994" cy="3023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3967189"/>
                  <a:ext cx="4116512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2241546"/>
            <a:ext cx="40895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Hilfsmittel, um Fehlerfunktion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670" y="1854984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D6D8DD6-0F86-43B8-BC68-6C6D0A249ED2}"/>
              </a:ext>
            </a:extLst>
          </p:cNvPr>
          <p:cNvGrpSpPr/>
          <p:nvPr/>
        </p:nvGrpSpPr>
        <p:grpSpPr>
          <a:xfrm>
            <a:off x="375646" y="1964525"/>
            <a:ext cx="2296388" cy="1359665"/>
            <a:chOff x="7242501" y="1593878"/>
            <a:chExt cx="3555537" cy="2310655"/>
          </a:xfrm>
        </p:grpSpPr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90C87BA5-6FC1-44C6-87EA-6866F7785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F1AA71BF-13EC-45D9-8C23-FDDEDED85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/>
              <p:nvPr/>
            </p:nvSpPr>
            <p:spPr>
              <a:xfrm>
                <a:off x="1205949" y="3491980"/>
                <a:ext cx="7281350" cy="112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6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de-DE" sz="1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de-DE" sz="160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de-DE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600" dirty="0"/>
              </a:p>
              <a:p>
                <a:pPr/>
                <a:endParaRPr lang="de-DE" sz="1600" dirty="0"/>
              </a:p>
            </p:txBody>
          </p:sp>
        </mc:Choice>
        <mc:Fallback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EC64BC7-86A8-4096-B064-0B9CCA3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3491980"/>
                <a:ext cx="7281350" cy="112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1205949" y="4691642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4691642"/>
                <a:ext cx="2775440" cy="393441"/>
              </a:xfrm>
              <a:prstGeom prst="rect">
                <a:avLst/>
              </a:prstGeom>
              <a:blipFill>
                <a:blip r:embed="rId3"/>
                <a:stretch>
                  <a:fillRect l="-1978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1205949" y="5195218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949" y="5195218"/>
                <a:ext cx="3346172" cy="391839"/>
              </a:xfrm>
              <a:prstGeom prst="rect">
                <a:avLst/>
              </a:prstGeom>
              <a:blipFill>
                <a:blip r:embed="rId4"/>
                <a:stretch>
                  <a:fillRect l="-1639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1" y="3012783"/>
                <a:ext cx="1812932" cy="506164"/>
              </a:xfrm>
              <a:prstGeom prst="rect">
                <a:avLst/>
              </a:prstGeom>
              <a:blipFill>
                <a:blip r:embed="rId9"/>
                <a:stretch>
                  <a:fillRect l="-337" b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36" y="1898196"/>
                <a:ext cx="2193842" cy="1330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2080712"/>
                <a:ext cx="2487526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58219E3-086B-44E9-A925-C6FCAB941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2" y="1895474"/>
                <a:ext cx="3315908" cy="778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704270" y="3543339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5445106" y="1837524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106" y="1837524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ED7DB6-8963-4FA5-B5A5-019AE8CDC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6E95D27-A2F2-4AD7-9A09-4F27F53E9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15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177769" y="4513916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9" y="4513916"/>
                <a:ext cx="4150423" cy="44531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1714688" y="1851061"/>
                <a:ext cx="3583610" cy="69717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/>
                        <m:t>𝐿</m:t>
                      </m:r>
                      <m:r>
                        <a:rPr lang="de-DE" sz="1600" i="1"/>
                        <m:t>(</m:t>
                      </m:r>
                      <m:sSup>
                        <m:sSupPr>
                          <m:ctrlPr>
                            <a:rPr lang="de-DE" sz="1600" i="1"/>
                          </m:ctrlPr>
                        </m:sSupPr>
                        <m:e>
                          <m:r>
                            <a:rPr lang="de-DE" sz="1600" i="1"/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lang="de-DE" sz="1600" i="1"/>
                              </m:ctrlPr>
                            </m:dPr>
                            <m:e>
                              <m:r>
                                <a:rPr lang="de-DE" sz="1600" i="1"/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/>
                        <m:t>,</m:t>
                      </m:r>
                      <m:sSup>
                        <m:sSupPr>
                          <m:ctrlPr>
                            <a:rPr lang="de-DE" sz="1600" i="1"/>
                          </m:ctrlPr>
                        </m:sSupPr>
                        <m:e>
                          <m:r>
                            <a:rPr lang="de-DE" sz="1600" i="1"/>
                            <m:t>𝑤</m:t>
                          </m:r>
                        </m:e>
                        <m:sup>
                          <m:r>
                            <a:rPr lang="de-DE" sz="1600" i="1"/>
                            <m:t>(2)</m:t>
                          </m:r>
                        </m:sup>
                      </m:sSup>
                      <m:r>
                        <a:rPr lang="de-DE" sz="1600" i="1"/>
                        <m:t>)=</m:t>
                      </m:r>
                      <m:f>
                        <m:fPr>
                          <m:ctrlPr>
                            <a:rPr lang="de-DE" sz="1600" i="1"/>
                          </m:ctrlPr>
                        </m:fPr>
                        <m:num>
                          <m:r>
                            <a:rPr lang="de-DE" sz="1600" i="1"/>
                            <m:t>1</m:t>
                          </m:r>
                        </m:num>
                        <m:den>
                          <m:r>
                            <a:rPr lang="de-DE" sz="1600" i="1"/>
                            <m:t>2</m:t>
                          </m:r>
                          <m:r>
                            <a:rPr lang="de-DE" sz="1600" i="1"/>
                            <m:t>𝐼</m:t>
                          </m:r>
                        </m:den>
                      </m:f>
                      <m:r>
                        <a:rPr lang="de-DE" sz="1600" i="1"/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/>
                          </m:ctrlPr>
                        </m:naryPr>
                        <m:sub>
                          <m:r>
                            <a:rPr lang="de-DE" sz="1600" i="1"/>
                            <m:t>𝑖</m:t>
                          </m:r>
                          <m:r>
                            <a:rPr lang="de-DE" sz="1600" i="1"/>
                            <m:t>=1</m:t>
                          </m:r>
                        </m:sub>
                        <m:sup>
                          <m:r>
                            <a:rPr lang="de-DE" sz="1600" i="1"/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/>
                              </m:ctrlPr>
                            </m:sSupPr>
                            <m:e>
                              <m:r>
                                <a:rPr lang="de-DE" sz="1600" i="1"/>
                                <m:t>(</m:t>
                              </m:r>
                              <m:r>
                                <a:rPr lang="de-DE" sz="1600" i="1"/>
                                <m:t>𝜕</m:t>
                              </m:r>
                              <m:sSup>
                                <m:sSupPr>
                                  <m:ctrlPr>
                                    <a:rPr lang="de-DE" sz="1600" i="1"/>
                                  </m:ctrlPr>
                                </m:sSupPr>
                                <m:e>
                                  <m:r>
                                    <a:rPr lang="de-DE" sz="1600" i="1"/>
                                    <m:t>𝑎</m:t>
                                  </m:r>
                                  <m:r>
                                    <a:rPr lang="de-DE" sz="1600" i="1" baseline="-25000"/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/>
                                    <m:t>(3)(</m:t>
                                  </m:r>
                                  <m:r>
                                    <a:rPr lang="de-DE" sz="1600" i="1"/>
                                    <m:t>𝑖</m:t>
                                  </m:r>
                                  <m:r>
                                    <a:rPr lang="de-DE" sz="1600" i="1"/>
                                    <m:t>)</m:t>
                                  </m:r>
                                </m:sup>
                              </m:sSup>
                              <m:r>
                                <a:rPr lang="de-DE" sz="1600" i="1"/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/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/>
                                      </m:ctrlPr>
                                    </m:sSubPr>
                                    <m:e>
                                      <m:r>
                                        <a:rPr lang="de-DE" sz="1600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/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/>
                                    <m:t>(</m:t>
                                  </m:r>
                                  <m:r>
                                    <a:rPr lang="de-DE" sz="1600" i="1"/>
                                    <m:t>𝑖</m:t>
                                  </m:r>
                                  <m:r>
                                    <a:rPr lang="de-DE" sz="1600" i="1"/>
                                    <m:t>)</m:t>
                                  </m:r>
                                </m:sup>
                              </m:sSup>
                              <m:r>
                                <a:rPr lang="de-DE" sz="1600" i="1"/>
                                <m:t>)</m:t>
                              </m:r>
                            </m:e>
                            <m:sup>
                              <m:r>
                                <a:rPr lang="de-DE" sz="1600" i="1"/>
                                <m:t>2</m:t>
                              </m:r>
                            </m:sup>
                          </m:sSup>
                          <m:r>
                            <a:rPr lang="de-DE" sz="1600" i="1"/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688" y="1851061"/>
                <a:ext cx="3583610" cy="69717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D57B0D0-519E-464A-A99D-44D0E027038E}"/>
              </a:ext>
            </a:extLst>
          </p:cNvPr>
          <p:cNvGrpSpPr/>
          <p:nvPr/>
        </p:nvGrpSpPr>
        <p:grpSpPr>
          <a:xfrm>
            <a:off x="76279" y="2753502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0B51683C-A3A8-404E-9C9D-14977EAED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FB3A6B45-3286-4E8A-ACED-AA0422D57809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-183256" y="5081529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/>
                          </m:ctrlPr>
                        </m:fPr>
                        <m:num>
                          <m:r>
                            <a:rPr lang="de-DE" sz="1400" i="1"/>
                            <m:t>1</m:t>
                          </m:r>
                        </m:num>
                        <m:den>
                          <m:r>
                            <a:rPr lang="de-DE" sz="1400" i="1"/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/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/>
                              </m:ctrlPr>
                            </m:naryPr>
                            <m:sub>
                              <m:r>
                                <a:rPr lang="de-DE" sz="1400" i="1"/>
                                <m:t>𝑖</m:t>
                              </m:r>
                              <m:r>
                                <a:rPr lang="de-DE" sz="1400" i="1"/>
                                <m:t>=1</m:t>
                              </m:r>
                            </m:sub>
                            <m:sup>
                              <m:r>
                                <a:rPr lang="de-DE" sz="1400" i="1"/>
                                <m:t>𝐼</m:t>
                              </m:r>
                            </m:sup>
                            <m:e>
                              <m:r>
                                <a:rPr lang="de-DE" sz="1400" i="1"/>
                                <m:t>(</m:t>
                              </m:r>
                              <m:r>
                                <a:rPr lang="de-DE" sz="1400" i="1"/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𝑎</m:t>
                                  </m:r>
                                  <m:r>
                                    <a:rPr lang="de-DE" sz="1400" i="1" baseline="-25000"/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/>
                                      </m:ctrlPr>
                                    </m:dPr>
                                    <m:e>
                                      <m:r>
                                        <a:rPr lang="de-DE" sz="1400" i="1"/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/>
                                      </m:ctrlPr>
                                    </m:dPr>
                                    <m:e>
                                      <m:r>
                                        <a:rPr lang="de-DE" sz="1400" i="1"/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/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𝑦</m:t>
                                  </m:r>
                                  <m:r>
                                    <a:rPr lang="de-DE" sz="1400" i="1" baseline="-25000"/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/>
                                      </m:ctrlPr>
                                    </m:dPr>
                                    <m:e>
                                      <m:r>
                                        <a:rPr lang="de-DE" sz="1400" i="1"/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/>
                                <m:t>))</m:t>
                              </m:r>
                            </m:e>
                          </m:nary>
                          <m:r>
                            <a:rPr lang="de-DE" sz="1400" i="1"/>
                            <m:t>∗</m:t>
                          </m:r>
                          <m:sSup>
                            <m:sSupPr>
                              <m:ctrlPr>
                                <a:rPr lang="de-DE" sz="1400" i="1"/>
                              </m:ctrlPr>
                            </m:sSupPr>
                            <m:e>
                              <m:r>
                                <a:rPr lang="de-DE" sz="1400" i="1"/>
                                <m:t>𝑓</m:t>
                              </m:r>
                              <m:r>
                                <a:rPr lang="de-DE" sz="1400" i="1"/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/>
                                  </m:ctrlPr>
                                </m:sSubPr>
                                <m:e>
                                  <m:r>
                                    <a:rPr lang="de-DE" sz="1400" i="1"/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/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/>
                            <m:t>)(1−</m:t>
                          </m:r>
                          <m:sSup>
                            <m:sSupPr>
                              <m:ctrlPr>
                                <a:rPr lang="de-DE" sz="1400" i="1"/>
                              </m:ctrlPr>
                            </m:sSupPr>
                            <m:e>
                              <m:r>
                                <a:rPr lang="de-DE" sz="1400" i="1"/>
                                <m:t>𝑓</m:t>
                              </m:r>
                              <m:r>
                                <a:rPr lang="de-DE" sz="1400" i="1"/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/>
                                  </m:ctrlPr>
                                </m:sSubPr>
                                <m:e>
                                  <m:r>
                                    <a:rPr lang="de-DE" sz="1400" i="1"/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/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/>
                            <m:t>)</m:t>
                          </m:r>
                          <m:sSup>
                            <m:sSupPr>
                              <m:ctrlPr>
                                <a:rPr lang="de-DE" sz="1400" i="1"/>
                              </m:ctrlPr>
                            </m:sSupPr>
                            <m:e>
                              <m:r>
                                <a:rPr lang="de-DE" sz="1400" i="1"/>
                                <m:t>∗</m:t>
                              </m:r>
                              <m:r>
                                <a:rPr lang="de-DE" sz="1400" i="1"/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256" y="5081529"/>
                <a:ext cx="6173338" cy="77707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CD02279-E318-4487-83F4-D0D541081CB3}"/>
              </a:ext>
            </a:extLst>
          </p:cNvPr>
          <p:cNvGrpSpPr/>
          <p:nvPr/>
        </p:nvGrpSpPr>
        <p:grpSpPr>
          <a:xfrm>
            <a:off x="76279" y="2753502"/>
            <a:ext cx="9660471" cy="1523136"/>
            <a:chOff x="1333974" y="4484644"/>
            <a:chExt cx="9660471" cy="152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801FC415-8023-4357-B98A-EBC750B41B3C}"/>
                    </a:ext>
                  </a:extLst>
                </p:cNvPr>
                <p:cNvSpPr txBox="1"/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932A3DA-B193-402F-9AAE-54FB33B08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568" y="4492329"/>
                  <a:ext cx="1473993" cy="5963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669C7BB0-6594-4BBF-A2D3-DE8F6BB8E18A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A0F90830-F02D-4849-BEC5-403AA687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4991494" cy="67928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62CEE675-2E83-4C77-976B-D7F85A8A9A41}"/>
                    </a:ext>
                  </a:extLst>
                </p:cNvPr>
                <p:cNvSpPr txBox="1"/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62CEE675-2E83-4C77-976B-D7F85A8A9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974" y="5190505"/>
                  <a:ext cx="9660471" cy="81727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456E5050-13CE-4E69-A8E4-940C40D9ECB6}"/>
                    </a:ext>
                  </a:extLst>
                </p:cNvPr>
                <p:cNvSpPr txBox="1"/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8CF0D7B-B409-43DA-90DA-9684A69C8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424" y="5426466"/>
                  <a:ext cx="1345689" cy="345351"/>
                </a:xfrm>
                <a:prstGeom prst="rect">
                  <a:avLst/>
                </a:prstGeom>
                <a:blipFill>
                  <a:blip r:embed="rId21"/>
                  <a:stretch>
                    <a:fillRect l="-3636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/>
              <p:nvPr/>
            </p:nvSpPr>
            <p:spPr>
              <a:xfrm>
                <a:off x="133943" y="4750181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2CFD684-87E0-451B-8F47-89368E40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3" y="4750181"/>
                <a:ext cx="4156928" cy="5680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8640A47C-B9D0-410A-B046-1F5E387D99C5}"/>
              </a:ext>
            </a:extLst>
          </p:cNvPr>
          <p:cNvSpPr/>
          <p:nvPr/>
        </p:nvSpPr>
        <p:spPr>
          <a:xfrm>
            <a:off x="585671" y="279169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D95AD0E0-0308-4BD9-A2B2-D30A1B43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8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el 3">
            <a:extLst>
              <a:ext uri="{FF2B5EF4-FFF2-40B4-BE49-F238E27FC236}">
                <a16:creationId xmlns:a16="http://schemas.microsoft.com/office/drawing/2014/main" id="{3C24FDEB-A7E0-423C-8E53-66EC557FF661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2040CF0-BE90-4716-9E9F-267D1601FFA8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/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3ABCC89-FDB7-4AD1-809C-DA006FC9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950" y="2054993"/>
                <a:ext cx="248752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/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b="0" i="1" baseline="-25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baseline="-25000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493B3F8B-9423-49F0-B2E7-3DA11360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364" y="1895474"/>
                <a:ext cx="3139770" cy="7789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/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CC8D17D7-9934-42E7-AB4B-16E98101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33" y="3104582"/>
                <a:ext cx="556490" cy="380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/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02239856-1B02-41FF-9F8B-9F164E02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62" y="1881037"/>
                <a:ext cx="2781312" cy="554191"/>
              </a:xfrm>
              <a:prstGeom prst="rect">
                <a:avLst/>
              </a:prstGeom>
              <a:blipFill>
                <a:blip r:embed="rId15"/>
                <a:stretch>
                  <a:fillRect b="-631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C22B581-7EE1-4754-9BCC-868FDF3715C8}"/>
                  </a:ext>
                </a:extLst>
              </p:cNvPr>
              <p:cNvSpPr txBox="1"/>
              <p:nvPr/>
            </p:nvSpPr>
            <p:spPr>
              <a:xfrm>
                <a:off x="209580" y="5318222"/>
                <a:ext cx="7866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/>
                          </m:ctrlPr>
                        </m:fPr>
                        <m:num>
                          <m:r>
                            <a:rPr lang="de-DE" sz="1400" i="1"/>
                            <m:t>1</m:t>
                          </m:r>
                        </m:num>
                        <m:den>
                          <m:r>
                            <a:rPr lang="de-DE" sz="1400" i="1"/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/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/>
                              </m:ctrlPr>
                            </m:naryPr>
                            <m:sub>
                              <m:r>
                                <a:rPr lang="de-DE" sz="1400" i="1"/>
                                <m:t>𝑖</m:t>
                              </m:r>
                              <m:r>
                                <a:rPr lang="de-DE" sz="1400" i="1"/>
                                <m:t>=1</m:t>
                              </m:r>
                            </m:sub>
                            <m:sup>
                              <m:r>
                                <a:rPr lang="de-DE" sz="1400" i="1"/>
                                <m:t>𝐼</m:t>
                              </m:r>
                            </m:sup>
                            <m:e>
                              <m:r>
                                <a:rPr lang="de-DE" sz="1400" i="1"/>
                                <m:t>(</m:t>
                              </m:r>
                              <m:r>
                                <a:rPr lang="de-DE" sz="1400" i="1"/>
                                <m:t>𝜕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𝑎</m:t>
                                  </m:r>
                                  <m:r>
                                    <a:rPr lang="de-DE" sz="1400" i="1" baseline="-25000"/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/>
                                    <m:t>(3)(</m:t>
                                  </m:r>
                                  <m:r>
                                    <a:rPr lang="de-DE" sz="1400" i="1"/>
                                    <m:t>𝑖</m:t>
                                  </m:r>
                                  <m:r>
                                    <a:rPr lang="de-DE" sz="1400" i="1"/>
                                    <m:t>)</m:t>
                                  </m:r>
                                </m:sup>
                              </m:sSup>
                              <m:r>
                                <a:rPr lang="de-DE" sz="1400" i="1"/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𝑦</m:t>
                                  </m:r>
                                  <m:r>
                                    <a:rPr lang="de-DE" sz="1400" i="1" baseline="-25000"/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/>
                                    <m:t>(</m:t>
                                  </m:r>
                                  <m:r>
                                    <a:rPr lang="de-DE" sz="1400" i="1"/>
                                    <m:t>𝑖</m:t>
                                  </m:r>
                                  <m:r>
                                    <a:rPr lang="de-DE" sz="1400" i="1"/>
                                    <m:t>)</m:t>
                                  </m:r>
                                </m:sup>
                              </m:sSup>
                              <m:r>
                                <a:rPr lang="de-DE" sz="1400" i="1"/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𝑓</m:t>
                                  </m:r>
                                  <m:r>
                                    <a:rPr lang="de-DE" sz="1400" i="1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/>
                                      </m:ctrlPr>
                                    </m:sSubPr>
                                    <m:e>
                                      <m:r>
                                        <a:rPr lang="de-DE" sz="1400" i="1"/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/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/>
                                    <m:t>(3)(</m:t>
                                  </m:r>
                                  <m:r>
                                    <a:rPr lang="de-DE" sz="1400" i="1"/>
                                    <m:t>𝑖</m:t>
                                  </m:r>
                                  <m:r>
                                    <a:rPr lang="de-DE" sz="1400" i="1"/>
                                    <m:t>)</m:t>
                                  </m:r>
                                </m:sup>
                              </m:sSup>
                              <m:r>
                                <a:rPr lang="de-DE" sz="1400" i="1"/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𝑓</m:t>
                                  </m:r>
                                  <m:r>
                                    <a:rPr lang="de-DE" sz="1400" i="1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/>
                                      </m:ctrlPr>
                                    </m:sSubPr>
                                    <m:e>
                                      <m:r>
                                        <a:rPr lang="de-DE" sz="1400" i="1"/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/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/>
                                    <m:t>(3)(</m:t>
                                  </m:r>
                                  <m:r>
                                    <a:rPr lang="de-DE" sz="1400" i="1"/>
                                    <m:t>𝑖</m:t>
                                  </m:r>
                                  <m:r>
                                    <a:rPr lang="de-DE" sz="1400" i="1"/>
                                    <m:t>)</m:t>
                                  </m:r>
                                </m:sup>
                              </m:sSup>
                              <m:r>
                                <a:rPr lang="de-DE" sz="1400" i="1"/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/>
                                  </m:ctrlPr>
                                </m:sSupPr>
                                <m:e>
                                  <m:r>
                                    <a:rPr lang="de-DE" sz="1400" i="1"/>
                                    <m:t>𝑤</m:t>
                                  </m:r>
                                  <m:r>
                                    <a:rPr lang="de-DE" sz="1400" i="1" baseline="-25000"/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/>
                                    <m:t>(2)</m:t>
                                  </m:r>
                                </m:sup>
                              </m:sSup>
                              <m:r>
                                <a:rPr lang="de-DE" sz="1400" i="1"/>
                                <m:t>∗</m:t>
                              </m:r>
                              <m:r>
                                <a:rPr lang="de-DE" sz="1400" i="1"/>
                                <m:t>𝜎</m:t>
                              </m:r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/>
                                      </m:ctrlPr>
                                    </m:sSupPr>
                                    <m:e>
                                      <m:r>
                                        <a:rPr lang="de-DE" sz="1400" i="1"/>
                                        <m:t>𝑧</m:t>
                                      </m:r>
                                      <m:r>
                                        <a:rPr lang="de-DE" sz="1400" i="1" baseline="-25000"/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/>
                                          </m:ctrlPr>
                                        </m:dPr>
                                        <m:e>
                                          <m:r>
                                            <a:rPr lang="de-DE" sz="1400" i="1"/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/>
                                          </m:ctrlPr>
                                        </m:dPr>
                                        <m:e>
                                          <m:r>
                                            <a:rPr lang="de-DE" sz="1400" i="1"/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/>
                                  </m:ctrlPr>
                                </m:dPr>
                                <m:e>
                                  <m:r>
                                    <a:rPr lang="de-DE" sz="1400" i="1"/>
                                    <m:t>1−</m:t>
                                  </m:r>
                                  <m:r>
                                    <a:rPr lang="de-DE" sz="1400" i="1"/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/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/>
                                            <m:t>𝑧</m:t>
                                          </m:r>
                                          <m:r>
                                            <a:rPr lang="de-DE" sz="1400" i="1" baseline="-25000"/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/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/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/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/>
                                  </m:ctrlPr>
                                </m:sSubPr>
                                <m:e>
                                  <m:r>
                                    <a:rPr lang="de-DE" sz="1400" i="1"/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/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C22B581-7EE1-4754-9BCC-868FDF37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0" y="5318222"/>
                <a:ext cx="7866338" cy="77707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4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2.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/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DA13BFB-2F87-4CEE-B1FF-DB9683994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564" y="1895474"/>
                <a:ext cx="3692058" cy="4768019"/>
              </a:xfrm>
              <a:prstGeom prst="rect">
                <a:avLst/>
              </a:prstGeom>
              <a:blipFill>
                <a:blip r:embed="rId2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95378" y="4720641"/>
            <a:ext cx="2367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Optimierung Parameter 1. Schicht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B6A7DAA-1FBD-41E0-9875-51626F25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47926"/>
            <a:ext cx="8270057" cy="268315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883465" y="5232176"/>
            <a:ext cx="918841" cy="1096627"/>
            <a:chOff x="-15774" y="5658417"/>
            <a:chExt cx="6951105" cy="1096627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15774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9A1531F-F771-40CA-9C92-E7440BC2A83D}"/>
              </a:ext>
            </a:extLst>
          </p:cNvPr>
          <p:cNvGrpSpPr/>
          <p:nvPr/>
        </p:nvGrpSpPr>
        <p:grpSpPr>
          <a:xfrm>
            <a:off x="1934088" y="5257269"/>
            <a:ext cx="918841" cy="1096627"/>
            <a:chOff x="258181" y="5658417"/>
            <a:chExt cx="6951105" cy="1096627"/>
          </a:xfrm>
        </p:grpSpPr>
        <p:sp>
          <p:nvSpPr>
            <p:cNvPr id="111" name="Geschweifte Klammer links 110">
              <a:extLst>
                <a:ext uri="{FF2B5EF4-FFF2-40B4-BE49-F238E27FC236}">
                  <a16:creationId xmlns:a16="http://schemas.microsoft.com/office/drawing/2014/main" id="{58745691-D9EA-4E90-9577-C026D717C9FE}"/>
                </a:ext>
              </a:extLst>
            </p:cNvPr>
            <p:cNvSpPr/>
            <p:nvPr/>
          </p:nvSpPr>
          <p:spPr>
            <a:xfrm rot="16200000">
              <a:off x="3466716" y="3835492"/>
              <a:ext cx="573408" cy="42192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58992C6F-9F74-4A94-8FE8-5ED80E899DCC}"/>
                </a:ext>
              </a:extLst>
            </p:cNvPr>
            <p:cNvSpPr txBox="1"/>
            <p:nvPr/>
          </p:nvSpPr>
          <p:spPr>
            <a:xfrm>
              <a:off x="258181" y="6231824"/>
              <a:ext cx="6951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</a:t>
              </a:r>
            </a:p>
            <a:p>
              <a:r>
                <a:rPr lang="de-DE" sz="1400" dirty="0"/>
                <a:t>Schicht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720744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344924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896939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70944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99520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80959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858034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03259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935648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838703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443379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346434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506656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3122622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 xmlns="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3112992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3122621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3103170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3109916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269442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250358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3142657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720744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733757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860289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5115022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8" y="5771218"/>
            <a:ext cx="3161309" cy="826356"/>
            <a:chOff x="1643791" y="5893795"/>
            <a:chExt cx="4552430" cy="82635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1" y="6196931"/>
              <a:ext cx="4552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780947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811687"/>
            <a:ext cx="2446297" cy="615067"/>
            <a:chOff x="1643793" y="5893795"/>
            <a:chExt cx="4346154" cy="615067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3080392" y="6201085"/>
              <a:ext cx="1472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Pooling</a:t>
              </a:r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D037E5E-9F73-49C3-A939-7C712A4A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5213804"/>
          </a:xfrm>
        </p:spPr>
        <p:txBody>
          <a:bodyPr>
            <a:noAutofit/>
          </a:bodyPr>
          <a:lstStyle/>
          <a:p>
            <a:pPr lvl="1"/>
            <a:endParaRPr lang="de-DE" sz="1800" dirty="0"/>
          </a:p>
          <a:p>
            <a:pPr marL="571500" lvl="1" indent="-342900">
              <a:buAutoNum type="arabicPeriod"/>
            </a:pPr>
            <a:endParaRPr lang="de-D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41A810-074C-4C23-8461-041A81BF4F1D}"/>
              </a:ext>
            </a:extLst>
          </p:cNvPr>
          <p:cNvSpPr txBox="1"/>
          <p:nvPr/>
        </p:nvSpPr>
        <p:spPr>
          <a:xfrm>
            <a:off x="918410" y="1438616"/>
            <a:ext cx="754725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/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Reizweiterleitung in einem neuronalen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Anwendung von neuronalen Netzen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Training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D9200EC9-34BC-442A-A039-226F42DB6C6B}"/>
              </a:ext>
            </a:extLst>
          </p:cNvPr>
          <p:cNvSpPr txBox="1"/>
          <p:nvPr/>
        </p:nvSpPr>
        <p:spPr>
          <a:xfrm>
            <a:off x="1131377" y="1397675"/>
            <a:ext cx="3130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b="1" dirty="0" err="1"/>
              <a:t>Overshooting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über Minimum hinausschießen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identifizierbar durch Beobachtung des Fehlers während des Trainings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4987871" y="1397675"/>
            <a:ext cx="313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Vanishing</a:t>
            </a:r>
            <a:r>
              <a:rPr lang="de-DE" b="1" dirty="0"/>
              <a:t> Gradient </a:t>
            </a:r>
            <a:br>
              <a:rPr lang="de-DE" b="1" dirty="0"/>
            </a:br>
            <a:r>
              <a:rPr lang="de-DE" b="1" dirty="0"/>
              <a:t>    Problem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vielen Aktivierungsfunktionen: Steigung für sehr große/kleine Werte sehr klein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resultierender Wert für Optimierung von Parametern sehr klein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8518901" y="1397674"/>
            <a:ext cx="313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v.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Generalisierung nicht möglich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98248-A41B-472C-8916-EE3E4D99D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5" r="27543"/>
          <a:stretch/>
        </p:blipFill>
        <p:spPr bwMode="auto">
          <a:xfrm>
            <a:off x="5339744" y="4814506"/>
            <a:ext cx="2099443" cy="17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E2237BB-4AF0-4680-8187-0FD58D100F59}"/>
              </a:ext>
            </a:extLst>
          </p:cNvPr>
          <p:cNvGrpSpPr/>
          <p:nvPr/>
        </p:nvGrpSpPr>
        <p:grpSpPr>
          <a:xfrm>
            <a:off x="1492716" y="5038285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44FF72-3C78-4F3F-9EFE-5DFD6C3C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F376BB0-896B-4F09-8C9D-D812ABD2A2A8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63" y="495003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53458"/>
              </p:ext>
            </p:extLst>
          </p:nvPr>
        </p:nvGraphicFramePr>
        <p:xfrm>
          <a:off x="1766809" y="254171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Künstliches 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regelmäßig,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Komplexes, unregelmäßiges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615207" y="1519963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83" y="153652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2816580"/>
            <a:ext cx="652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Klassifizierung: Krebserkrankung des Gehirns auf Basis von MRT-Scans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8DD6D6-E090-4941-ACA6-93A0350CC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10000" r="5730" b="10370"/>
          <a:stretch/>
        </p:blipFill>
        <p:spPr>
          <a:xfrm>
            <a:off x="5172075" y="1366186"/>
            <a:ext cx="5435454" cy="2639511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t="12003" r="5886" b="11783"/>
          <a:stretch/>
        </p:blipFill>
        <p:spPr>
          <a:xfrm>
            <a:off x="5172074" y="4114799"/>
            <a:ext cx="5435455" cy="2074545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" t="11225" r="5155" b="11333"/>
          <a:stretch/>
        </p:blipFill>
        <p:spPr>
          <a:xfrm>
            <a:off x="4828227" y="1399354"/>
            <a:ext cx="5450193" cy="2266950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92C089-FAB6-4456-8F87-FB1D5F9A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5" t="5652" r="7573" b="5813"/>
          <a:stretch/>
        </p:blipFill>
        <p:spPr>
          <a:xfrm>
            <a:off x="1289885" y="1370779"/>
            <a:ext cx="3424157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882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</a:t>
            </a:r>
            <a:r>
              <a:rPr lang="de-DE" sz="2000" dirty="0" err="1"/>
              <a:t>quadrieter</a:t>
            </a:r>
            <a:r>
              <a:rPr lang="de-DE" sz="2000" dirty="0"/>
              <a:t>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939246"/>
              </p:ext>
            </p:extLst>
          </p:nvPr>
        </p:nvGraphicFramePr>
        <p:xfrm>
          <a:off x="2108200" y="3429000"/>
          <a:ext cx="8128000" cy="2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weniger Fehler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970796"/>
              </p:ext>
            </p:extLst>
          </p:nvPr>
        </p:nvGraphicFramePr>
        <p:xfrm>
          <a:off x="2108200" y="3429000"/>
          <a:ext cx="8128000" cy="217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nachweislich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 mehr Zeit für andere Arbeit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8489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8489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8649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3511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3511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7916235" y="4390721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7916235" y="3394497"/>
            <a:ext cx="1004379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7932276" y="5386945"/>
            <a:ext cx="972295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418425" y="3835655"/>
            <a:ext cx="0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418424" y="4831879"/>
            <a:ext cx="1" cy="5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154618" y="4396100"/>
            <a:ext cx="1072422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227040" y="4611300"/>
            <a:ext cx="689195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6690830" y="4831878"/>
            <a:ext cx="1241447" cy="5379"/>
          </a:xfrm>
          <a:prstGeom prst="curvedConnector4">
            <a:avLst>
              <a:gd name="adj1" fmla="val 25335"/>
              <a:gd name="adj2" fmla="val 6002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48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974578"/>
              </p:ext>
            </p:extLst>
          </p:nvPr>
        </p:nvGraphicFramePr>
        <p:xfrm>
          <a:off x="2108200" y="3429000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Datenschutz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56350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möglicherweise Ziel v. Cyberangriffen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machen angreifbar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Datendiebstahl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kaum alltagstauglich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Cybersecurity</a:t>
            </a:r>
            <a:r>
              <a:rPr lang="de-DE" dirty="0"/>
              <a:t> 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Vielen Dank </a:t>
            </a:r>
            <a:r>
              <a:rPr lang="de-DE" sz="4000" dirty="0" err="1"/>
              <a:t>für‘s</a:t>
            </a:r>
            <a:r>
              <a:rPr lang="de-DE" sz="4000" dirty="0"/>
              <a:t> Zuhören!</a:t>
            </a:r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1" y="2294880"/>
            <a:ext cx="11046282" cy="55399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918410" y="3871584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62561" y="2848878"/>
            <a:ext cx="2378991" cy="1022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712110"/>
            <a:ext cx="57923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/>
              <a:t>Datensatz: Wertepaare, Wahrheitswerte als Input</a:t>
            </a:r>
            <a:br>
              <a:rPr lang="de-DE" sz="1500" dirty="0"/>
            </a:br>
            <a:r>
              <a:rPr lang="de-DE" sz="1500" dirty="0">
                <a:sym typeface="Wingdings" panose="05000000000000000000" pitchFamily="2" charset="2"/>
              </a:rPr>
              <a:t> dem Model in mehreren Trainingsiterationen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Zustand v. Model schrittweise so verändert, dass Ausgabewerte den Wahrheitswerten annähern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Erfahrung mit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  Vorhersagen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627172" y="3868203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51180" y="3868203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2" y="2848878"/>
            <a:ext cx="2164885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2" y="2848878"/>
            <a:ext cx="4388893" cy="10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37">
            <a:extLst>
              <a:ext uri="{FF2B5EF4-FFF2-40B4-BE49-F238E27FC236}">
                <a16:creationId xmlns:a16="http://schemas.microsoft.com/office/drawing/2014/main" id="{909377BE-AF79-448E-A477-3465711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25844"/>
              </p:ext>
            </p:extLst>
          </p:nvPr>
        </p:nvGraphicFramePr>
        <p:xfrm>
          <a:off x="1036936" y="3189458"/>
          <a:ext cx="3802023" cy="137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41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BD914D43-1013-48A4-9787-E1AA5F24D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44537"/>
              </p:ext>
            </p:extLst>
          </p:nvPr>
        </p:nvGraphicFramePr>
        <p:xfrm>
          <a:off x="6012107" y="3189458"/>
          <a:ext cx="4921774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054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397860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Grundstücksgröße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Hausgröße (m</a:t>
                      </a:r>
                      <a:r>
                        <a:rPr lang="de-DE" sz="1200" baseline="30000" dirty="0"/>
                        <a:t>2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Preis (€)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1.300.000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AE1542A9-33F0-4AA8-B179-EB5C7F6D9327}"/>
              </a:ext>
            </a:extLst>
          </p:cNvPr>
          <p:cNvSpPr txBox="1"/>
          <p:nvPr/>
        </p:nvSpPr>
        <p:spPr>
          <a:xfrm>
            <a:off x="1850659" y="282012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Klassifizierung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25236A-6A98-4CDB-ACD8-F0EEF5138174}"/>
              </a:ext>
            </a:extLst>
          </p:cNvPr>
          <p:cNvSpPr txBox="1"/>
          <p:nvPr/>
        </p:nvSpPr>
        <p:spPr>
          <a:xfrm>
            <a:off x="7692658" y="28201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Regression</a:t>
            </a:r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4D11C322-F470-428E-A70C-FBE40ECBA98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6845DD-DD9C-4BCC-B9A6-84966E3E5A2C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</p:spTree>
    <p:extLst>
      <p:ext uri="{BB962C8B-B14F-4D97-AF65-F5344CB8AC3E}">
        <p14:creationId xmlns:p14="http://schemas.microsoft.com/office/powerpoint/2010/main" val="13269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D71C734-3984-4F13-9850-5EB462B81F38}"/>
              </a:ext>
            </a:extLst>
          </p:cNvPr>
          <p:cNvGrpSpPr/>
          <p:nvPr/>
        </p:nvGrpSpPr>
        <p:grpSpPr>
          <a:xfrm>
            <a:off x="1068845" y="2263644"/>
            <a:ext cx="10054309" cy="2826709"/>
            <a:chOff x="1532466" y="1690688"/>
            <a:chExt cx="10054309" cy="2826709"/>
          </a:xfrm>
        </p:grpSpPr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66FA02C-8EFE-4FDE-AACC-40B19A6AC98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0270591-7225-4732-AEDE-C0B6B87F8AC6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4" name="Flussdiagramm: Verbinder 3">
                  <a:extLst>
                    <a:ext uri="{FF2B5EF4-FFF2-40B4-BE49-F238E27FC236}">
                      <a16:creationId xmlns:a16="http://schemas.microsoft.com/office/drawing/2014/main" id="{D80CE8BD-B68E-405A-83AD-C94AB11D47E5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Flussdiagramm: Verbinder 10">
                  <a:extLst>
                    <a:ext uri="{FF2B5EF4-FFF2-40B4-BE49-F238E27FC236}">
                      <a16:creationId xmlns:a16="http://schemas.microsoft.com/office/drawing/2014/main" id="{D8A0F55F-069B-4976-9436-82171AA585B4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" name="Flussdiagramm: Verbinder 12">
                  <a:extLst>
                    <a:ext uri="{FF2B5EF4-FFF2-40B4-BE49-F238E27FC236}">
                      <a16:creationId xmlns:a16="http://schemas.microsoft.com/office/drawing/2014/main" id="{F2B34D62-33E4-418A-8173-E643061035A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4" name="Flussdiagramm: Verbinder 13">
                  <a:extLst>
                    <a:ext uri="{FF2B5EF4-FFF2-40B4-BE49-F238E27FC236}">
                      <a16:creationId xmlns:a16="http://schemas.microsoft.com/office/drawing/2014/main" id="{79E595C3-19CD-45D0-9465-0B35B582CD65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Flussdiagramm: Verbinder 14">
                  <a:extLst>
                    <a:ext uri="{FF2B5EF4-FFF2-40B4-BE49-F238E27FC236}">
                      <a16:creationId xmlns:a16="http://schemas.microsoft.com/office/drawing/2014/main" id="{59A058CC-D9A9-47E9-833D-CF908A0D7A73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" name="Flussdiagramm: Verbinder 16">
                  <a:extLst>
                    <a:ext uri="{FF2B5EF4-FFF2-40B4-BE49-F238E27FC236}">
                      <a16:creationId xmlns:a16="http://schemas.microsoft.com/office/drawing/2014/main" id="{9F2FA80D-D8A7-4EF0-846B-3DC3BCAEE46E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8" name="Flussdiagramm: Verbinder 17">
                  <a:extLst>
                    <a:ext uri="{FF2B5EF4-FFF2-40B4-BE49-F238E27FC236}">
                      <a16:creationId xmlns:a16="http://schemas.microsoft.com/office/drawing/2014/main" id="{145075B7-858A-4C26-965A-C64CEBB9AF89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20" name="Gerader Verbinder 19">
                  <a:extLst>
                    <a:ext uri="{FF2B5EF4-FFF2-40B4-BE49-F238E27FC236}">
                      <a16:creationId xmlns:a16="http://schemas.microsoft.com/office/drawing/2014/main" id="{DF0C18F0-55C5-42C0-BCBA-F438653D3589}"/>
                    </a:ext>
                  </a:extLst>
                </p:cNvPr>
                <p:cNvCxnSpPr>
                  <a:cxnSpLocks/>
                  <a:stCxn id="4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537815EE-9970-4ABE-B907-266EC6C27AFA}"/>
                    </a:ext>
                  </a:extLst>
                </p:cNvPr>
                <p:cNvCxnSpPr>
                  <a:cxnSpLocks/>
                  <a:stCxn id="4" idx="6"/>
                  <a:endCxn id="14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4C43C6DE-D8B8-4F31-81BF-103BC35996FF}"/>
                    </a:ext>
                  </a:extLst>
                </p:cNvPr>
                <p:cNvCxnSpPr>
                  <a:cxnSpLocks/>
                  <a:stCxn id="4" idx="6"/>
                  <a:endCxn id="15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560A915-123F-4BBD-879C-A7DFCB40DE22}"/>
                    </a:ext>
                  </a:extLst>
                </p:cNvPr>
                <p:cNvCxnSpPr>
                  <a:cxnSpLocks/>
                  <a:stCxn id="11" idx="6"/>
                  <a:endCxn id="13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6FBFA77F-C7C8-40F8-A1C7-7A6FC28E628C}"/>
                    </a:ext>
                  </a:extLst>
                </p:cNvPr>
                <p:cNvCxnSpPr>
                  <a:cxnSpLocks/>
                  <a:stCxn id="11" idx="6"/>
                  <a:endCxn id="14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r Verbinder 49">
                  <a:extLst>
                    <a:ext uri="{FF2B5EF4-FFF2-40B4-BE49-F238E27FC236}">
                      <a16:creationId xmlns:a16="http://schemas.microsoft.com/office/drawing/2014/main" id="{0B9A95E6-89E8-44CE-8E38-FA2695370C37}"/>
                    </a:ext>
                  </a:extLst>
                </p:cNvPr>
                <p:cNvCxnSpPr>
                  <a:cxnSpLocks/>
                  <a:stCxn id="17" idx="2"/>
                  <a:endCxn id="13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04E7B7E6-5136-46D4-91B0-3AB3B0F14F2D}"/>
                    </a:ext>
                  </a:extLst>
                </p:cNvPr>
                <p:cNvCxnSpPr>
                  <a:cxnSpLocks/>
                  <a:stCxn id="17" idx="2"/>
                  <a:endCxn id="14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899259C5-906E-4FF7-BD91-E27FB596501A}"/>
                    </a:ext>
                  </a:extLst>
                </p:cNvPr>
                <p:cNvCxnSpPr>
                  <a:cxnSpLocks/>
                  <a:stCxn id="17" idx="2"/>
                  <a:endCxn id="15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rader Verbinder 61">
                  <a:extLst>
                    <a:ext uri="{FF2B5EF4-FFF2-40B4-BE49-F238E27FC236}">
                      <a16:creationId xmlns:a16="http://schemas.microsoft.com/office/drawing/2014/main" id="{E40DA542-5BDC-4669-BFB3-92344F383863}"/>
                    </a:ext>
                  </a:extLst>
                </p:cNvPr>
                <p:cNvCxnSpPr>
                  <a:cxnSpLocks/>
                  <a:stCxn id="13" idx="6"/>
                  <a:endCxn id="1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r Verbinder 64">
                  <a:extLst>
                    <a:ext uri="{FF2B5EF4-FFF2-40B4-BE49-F238E27FC236}">
                      <a16:creationId xmlns:a16="http://schemas.microsoft.com/office/drawing/2014/main" id="{65389C5D-10D7-4648-BE13-5191B76B6253}"/>
                    </a:ext>
                  </a:extLst>
                </p:cNvPr>
                <p:cNvCxnSpPr>
                  <a:cxnSpLocks/>
                  <a:stCxn id="18" idx="2"/>
                  <a:endCxn id="14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4977789-8E1A-4A04-92F0-9C397881F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FA917C85-E8C7-4ECC-B603-A88EF651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005B1122-3E5B-45DE-8705-9AE7F594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3D458E2-0E08-4971-A6CC-8742CFC04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CF1858F-0171-4589-9F4B-B02AE0F19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081286E-F2B1-4F02-9783-040F6227AD9F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4D2382D3-D50C-4C4A-B0EB-DB23F44DB601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55F01395-7EF4-4869-899B-BD28D97C1F0B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4D379492-4380-46BD-B44F-54CC2D94EF4B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1F94262B-E4D8-4E09-A95F-36958853F70E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647F9C60-6A3E-4979-BFE7-F39C1D602E11}"/>
                  </a:ext>
                </a:extLst>
              </p:cNvPr>
              <p:cNvCxnSpPr>
                <a:cxnSpLocks/>
                <a:stCxn id="11" idx="6"/>
                <a:endCxn id="82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B731F63-E43E-4EEE-8F97-C862CE08A3CF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20E87CE-BCD1-412B-9B3D-DEAB751A6965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544D3F6-2F2F-4E25-9B10-01FD6AF11C42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C66B9BA3-F344-4AFC-8888-9542A1DFE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4548EA23-D8A3-4734-A0F4-BB79D7242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48CA03BC-C898-4037-B4EA-B1E897E7B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83320953-FC17-4000-A119-4F9903F39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90637BFD-A3C9-43E0-AAD3-C13D24386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8826B8FF-5DF8-48DA-8AF8-04B6357F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16B41562-AC7B-41E6-A6B4-A8558E266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B9BB9D79-157A-4CA3-907B-57CADD92D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29D651-8BF9-4452-9BE7-53EB595E5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5006FF0F-D10D-4941-8956-00D4990ED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BA94EB87-DFE3-4304-9560-A5A511EE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84BF8FA-DC10-4862-A81B-CE20ABD5D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itel 3">
            <a:extLst>
              <a:ext uri="{FF2B5EF4-FFF2-40B4-BE49-F238E27FC236}">
                <a16:creationId xmlns:a16="http://schemas.microsoft.com/office/drawing/2014/main" id="{2F3E1454-05FF-425B-B71C-8152744D28D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</p:spTree>
    <p:extLst>
      <p:ext uri="{BB962C8B-B14F-4D97-AF65-F5344CB8AC3E}">
        <p14:creationId xmlns:p14="http://schemas.microsoft.com/office/powerpoint/2010/main" val="239424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: nach oben gebogen 3">
            <a:extLst>
              <a:ext uri="{FF2B5EF4-FFF2-40B4-BE49-F238E27FC236}">
                <a16:creationId xmlns:a16="http://schemas.microsoft.com/office/drawing/2014/main" id="{51DACB88-2E22-4BE8-A20C-401114C1FF2B}"/>
              </a:ext>
            </a:extLst>
          </p:cNvPr>
          <p:cNvSpPr/>
          <p:nvPr/>
        </p:nvSpPr>
        <p:spPr>
          <a:xfrm rot="16200000" flipV="1">
            <a:off x="5914956" y="1972004"/>
            <a:ext cx="515212" cy="48496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/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e-DE" i="1" baseline="-25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584B886C-0F95-4DA5-A6E6-9CA6CBDC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187" y="1857095"/>
                <a:ext cx="6096000" cy="392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/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de-DE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300EB85-79F7-46D9-9F50-0E8D90A6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44" y="2300619"/>
                <a:ext cx="6096000" cy="38081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itel 3">
            <a:extLst>
              <a:ext uri="{FF2B5EF4-FFF2-40B4-BE49-F238E27FC236}">
                <a16:creationId xmlns:a16="http://schemas.microsoft.com/office/drawing/2014/main" id="{046BC40A-61AC-4DED-9A42-4A8E58FEF2F6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4D408B5B-E3D2-4593-827E-C9AF344D9FD1}"/>
              </a:ext>
            </a:extLst>
          </p:cNvPr>
          <p:cNvGrpSpPr/>
          <p:nvPr/>
        </p:nvGrpSpPr>
        <p:grpSpPr>
          <a:xfrm>
            <a:off x="1052641" y="2672849"/>
            <a:ext cx="10054309" cy="2826709"/>
            <a:chOff x="1532466" y="1690688"/>
            <a:chExt cx="10054309" cy="2826709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B00686F-8BB4-4253-A96F-5D7971B2ACFD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482FF85A-0382-4909-873C-C88A8E1D2BEE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73" name="Flussdiagramm: Verbinder 172">
                  <a:extLst>
                    <a:ext uri="{FF2B5EF4-FFF2-40B4-BE49-F238E27FC236}">
                      <a16:creationId xmlns:a16="http://schemas.microsoft.com/office/drawing/2014/main" id="{E6F96AD0-90ED-4802-96F1-6BC3E078C9A9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4" name="Flussdiagramm: Verbinder 173">
                  <a:extLst>
                    <a:ext uri="{FF2B5EF4-FFF2-40B4-BE49-F238E27FC236}">
                      <a16:creationId xmlns:a16="http://schemas.microsoft.com/office/drawing/2014/main" id="{510DEC77-88A9-4D01-AC70-0C488C7B5E2B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5" name="Flussdiagramm: Verbinder 174">
                  <a:extLst>
                    <a:ext uri="{FF2B5EF4-FFF2-40B4-BE49-F238E27FC236}">
                      <a16:creationId xmlns:a16="http://schemas.microsoft.com/office/drawing/2014/main" id="{D7274EB9-7248-4483-93D8-3A139499221F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6" name="Flussdiagramm: Verbinder 175">
                  <a:extLst>
                    <a:ext uri="{FF2B5EF4-FFF2-40B4-BE49-F238E27FC236}">
                      <a16:creationId xmlns:a16="http://schemas.microsoft.com/office/drawing/2014/main" id="{1AA0CFED-8804-4F7F-A74F-75278E376359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7" name="Flussdiagramm: Verbinder 176">
                  <a:extLst>
                    <a:ext uri="{FF2B5EF4-FFF2-40B4-BE49-F238E27FC236}">
                      <a16:creationId xmlns:a16="http://schemas.microsoft.com/office/drawing/2014/main" id="{737A3E59-66D1-4A85-9E49-14BB8D45A0A8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8" name="Flussdiagramm: Verbinder 177">
                  <a:extLst>
                    <a:ext uri="{FF2B5EF4-FFF2-40B4-BE49-F238E27FC236}">
                      <a16:creationId xmlns:a16="http://schemas.microsoft.com/office/drawing/2014/main" id="{57F021C8-33A4-4D04-8F09-AB84F42CE4DF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79" name="Flussdiagramm: Verbinder 178">
                  <a:extLst>
                    <a:ext uri="{FF2B5EF4-FFF2-40B4-BE49-F238E27FC236}">
                      <a16:creationId xmlns:a16="http://schemas.microsoft.com/office/drawing/2014/main" id="{B32806DB-67F2-46BD-B7E3-C54B6FD51881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BF226F69-7325-4F6F-B48D-464A14C3863F}"/>
                    </a:ext>
                  </a:extLst>
                </p:cNvPr>
                <p:cNvCxnSpPr>
                  <a:cxnSpLocks/>
                  <a:stCxn id="173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3E0BB934-6037-4827-9394-082446258718}"/>
                    </a:ext>
                  </a:extLst>
                </p:cNvPr>
                <p:cNvCxnSpPr>
                  <a:cxnSpLocks/>
                  <a:stCxn id="173" idx="6"/>
                  <a:endCxn id="176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AB5046A5-FE8E-48CE-80DA-6B50854C7CA2}"/>
                    </a:ext>
                  </a:extLst>
                </p:cNvPr>
                <p:cNvCxnSpPr>
                  <a:cxnSpLocks/>
                  <a:stCxn id="173" idx="6"/>
                  <a:endCxn id="177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erader Verbinder 182">
                  <a:extLst>
                    <a:ext uri="{FF2B5EF4-FFF2-40B4-BE49-F238E27FC236}">
                      <a16:creationId xmlns:a16="http://schemas.microsoft.com/office/drawing/2014/main" id="{CFA53BB4-40F1-451E-82E8-4786A631EEA9}"/>
                    </a:ext>
                  </a:extLst>
                </p:cNvPr>
                <p:cNvCxnSpPr>
                  <a:cxnSpLocks/>
                  <a:stCxn id="174" idx="6"/>
                  <a:endCxn id="175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erader Verbinder 183">
                  <a:extLst>
                    <a:ext uri="{FF2B5EF4-FFF2-40B4-BE49-F238E27FC236}">
                      <a16:creationId xmlns:a16="http://schemas.microsoft.com/office/drawing/2014/main" id="{7154E5C6-3CC2-4E24-BE9D-A4485B219193}"/>
                    </a:ext>
                  </a:extLst>
                </p:cNvPr>
                <p:cNvCxnSpPr>
                  <a:cxnSpLocks/>
                  <a:stCxn id="174" idx="6"/>
                  <a:endCxn id="176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erader Verbinder 184">
                  <a:extLst>
                    <a:ext uri="{FF2B5EF4-FFF2-40B4-BE49-F238E27FC236}">
                      <a16:creationId xmlns:a16="http://schemas.microsoft.com/office/drawing/2014/main" id="{4925F8C0-0CCE-4EC5-BE7E-BA1F6D3BEE9A}"/>
                    </a:ext>
                  </a:extLst>
                </p:cNvPr>
                <p:cNvCxnSpPr>
                  <a:cxnSpLocks/>
                  <a:stCxn id="178" idx="2"/>
                  <a:endCxn id="175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AB1D4B2D-A61C-404F-8048-95C16A5243A3}"/>
                    </a:ext>
                  </a:extLst>
                </p:cNvPr>
                <p:cNvCxnSpPr>
                  <a:cxnSpLocks/>
                  <a:stCxn id="178" idx="2"/>
                  <a:endCxn id="176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4DD6DC26-6253-4083-A5A7-F245B89DA1AA}"/>
                    </a:ext>
                  </a:extLst>
                </p:cNvPr>
                <p:cNvCxnSpPr>
                  <a:cxnSpLocks/>
                  <a:stCxn id="178" idx="2"/>
                  <a:endCxn id="177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erader Verbinder 187">
                  <a:extLst>
                    <a:ext uri="{FF2B5EF4-FFF2-40B4-BE49-F238E27FC236}">
                      <a16:creationId xmlns:a16="http://schemas.microsoft.com/office/drawing/2014/main" id="{9733DFAE-82D2-4978-8978-6C6E2B2FC93F}"/>
                    </a:ext>
                  </a:extLst>
                </p:cNvPr>
                <p:cNvCxnSpPr>
                  <a:cxnSpLocks/>
                  <a:stCxn id="175" idx="6"/>
                  <a:endCxn id="179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erader Verbinder 188">
                  <a:extLst>
                    <a:ext uri="{FF2B5EF4-FFF2-40B4-BE49-F238E27FC236}">
                      <a16:creationId xmlns:a16="http://schemas.microsoft.com/office/drawing/2014/main" id="{05E7EEE3-A82E-4F33-8141-3D105D9E7D78}"/>
                    </a:ext>
                  </a:extLst>
                </p:cNvPr>
                <p:cNvCxnSpPr>
                  <a:cxnSpLocks/>
                  <a:stCxn id="179" idx="2"/>
                  <a:endCxn id="176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7D587A54-330D-48DB-BCEE-3D5C6AEC3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61FB0E29-7187-42A6-8F13-E233D7844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5DE9BDA-1110-45E0-BEBA-F9A554D7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0530C929-12B3-4306-B893-E923E276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7FC2AF31-8D50-440D-AD43-088E5345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B329DBD7-B1F2-4E86-8941-4C110D992520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6D68C862-C8AE-4477-BE85-3D15C867D4A0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8" name="Textfeld 167">
                <a:extLst>
                  <a:ext uri="{FF2B5EF4-FFF2-40B4-BE49-F238E27FC236}">
                    <a16:creationId xmlns:a16="http://schemas.microsoft.com/office/drawing/2014/main" id="{D4F3F9AC-816A-4E0E-9001-CDA03246F2B9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4859BCF9-D128-4ADF-A687-BEC0042720C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05F4201D-7DCE-4335-A3E8-2B9C4CCEEEAC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A58DD3F7-7F48-4224-9673-985405B3F43D}"/>
                  </a:ext>
                </a:extLst>
              </p:cNvPr>
              <p:cNvCxnSpPr>
                <a:cxnSpLocks/>
                <a:stCxn id="174" idx="6"/>
                <a:endCxn id="168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F6E2E7CC-94D2-4062-8A75-39976581F21C}"/>
                  </a:ext>
                </a:extLst>
              </p:cNvPr>
              <p:cNvCxnSpPr>
                <a:cxnSpLocks/>
                <a:endCxn id="179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feld 145">
              <a:extLst>
                <a:ext uri="{FF2B5EF4-FFF2-40B4-BE49-F238E27FC236}">
                  <a16:creationId xmlns:a16="http://schemas.microsoft.com/office/drawing/2014/main" id="{61735E76-5972-4FF5-8613-564826FD9CD4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C0F8006B-4C11-49D2-9EF2-597FF381407D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00B050"/>
                  </a:solidFill>
                </a:rPr>
                <a:t>x</a:t>
              </a:r>
              <a:r>
                <a:rPr lang="de-DE" sz="1600" baseline="-25000" dirty="0">
                  <a:solidFill>
                    <a:srgbClr val="00B05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F5154D75-0DDC-4964-A04B-44909B0E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F3759189-CCE9-49EC-9D37-BBE34476B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8281642B-37DF-439B-B261-8A7C1FA8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C27D2722-5E47-45DA-A42B-85F1B0958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97688FF0-2A5B-4C6A-BA0C-C01E0C8D7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2D7AEA65-7B9B-4203-AD4E-055DC4159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feld 153">
                  <a:extLst>
                    <a:ext uri="{FF2B5EF4-FFF2-40B4-BE49-F238E27FC236}">
                      <a16:creationId xmlns:a16="http://schemas.microsoft.com/office/drawing/2014/main" id="{18CC8087-42D5-4FAC-AD8B-A837FAF89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FBF53E8F-5669-4DCD-9B6D-DCE4C93D1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feld 155">
                  <a:extLst>
                    <a:ext uri="{FF2B5EF4-FFF2-40B4-BE49-F238E27FC236}">
                      <a16:creationId xmlns:a16="http://schemas.microsoft.com/office/drawing/2014/main" id="{77C33A45-3B01-4269-8C0C-79E41D8A6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43895CF2-6E78-4279-9D80-C6E34FC6C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feld 157">
                  <a:extLst>
                    <a:ext uri="{FF2B5EF4-FFF2-40B4-BE49-F238E27FC236}">
                      <a16:creationId xmlns:a16="http://schemas.microsoft.com/office/drawing/2014/main" id="{DDF5336F-4DA3-4685-9CB8-8BFE87AA02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D47F890B-3DC9-42F3-BA27-E5A8610EE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099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10377960" cy="1671425"/>
            <a:chOff x="1366547" y="4484644"/>
            <a:chExt cx="10377960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9E80932-B6CA-415E-8D71-A2E23BEDC4F8}"/>
              </a:ext>
            </a:extLst>
          </p:cNvPr>
          <p:cNvGrpSpPr/>
          <p:nvPr/>
        </p:nvGrpSpPr>
        <p:grpSpPr>
          <a:xfrm>
            <a:off x="8038760" y="2610741"/>
            <a:ext cx="3555537" cy="2310655"/>
            <a:chOff x="7242501" y="1593878"/>
            <a:chExt cx="3555537" cy="2310655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BE579D7-3815-4B8D-BC82-AF570B331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133BC12-02D5-4C0A-AAB5-10CA12F2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918410" y="2635476"/>
            <a:ext cx="6615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ansehbar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besteht aus sehr viele verschachtelte Funktionen, vielen </a:t>
            </a:r>
            <a:br>
              <a:rPr lang="de-DE" dirty="0"/>
            </a:br>
            <a:r>
              <a:rPr lang="de-DE" dirty="0"/>
              <a:t>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gut geeignet für Datenmodellierung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1791</Words>
  <Application>Microsoft Office PowerPoint</Application>
  <PresentationFormat>Breitbild</PresentationFormat>
  <Paragraphs>447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Gill Sans MT</vt:lpstr>
      <vt:lpstr>Wingdings</vt:lpstr>
      <vt:lpstr>Paket</vt:lpstr>
      <vt:lpstr>Faltende neuronale netze</vt:lpstr>
      <vt:lpstr>PowerPoint-Präsentation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339</cp:revision>
  <dcterms:created xsi:type="dcterms:W3CDTF">2022-03-13T11:23:14Z</dcterms:created>
  <dcterms:modified xsi:type="dcterms:W3CDTF">2022-04-05T12:40:01Z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